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1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embeddedFontLst>
    <p:embeddedFont>
      <p:font typeface="Roboto" panose="020B0604020202020204" charset="0"/>
      <p:regular r:id="rId28"/>
      <p:bold r:id="rId29"/>
      <p:italic r:id="rId30"/>
      <p:bold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onsolas" panose="020B0609020204030204" pitchFamily="49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-422" y="5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711521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38" name="Google Shape;13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b93a87216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b93a87216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8b93a87216_0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b93a8721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8b93a87216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8b93a87216_0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b93a87216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8b93a87216_0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8b93a87216_0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1397c45a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g71397c45a9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71397c45a9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49" name="Google Shape;249;g71397c45a9_0_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86fc67e94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86fc67e940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86fc67e940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b93a87216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8b93a87216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8b93a87216_0_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8b93a87216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8b93a87216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8b93a87216_0_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b93a87216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8b93a87216_0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8b93a87216_0_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b93a87216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8b93a87216_0_1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8b93a87216_0_1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b93a87216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8b93a87216_0_1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8b93a87216_0_1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86fc67e94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g86fc67e940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86fc67e940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309" name="Google Shape;309;g86fc67e940_0_1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86fc67e94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86fc67e940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86fc67e940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8b93a87216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8b93a87216_0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8b93a87216_0_1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34" name="Google Shape;334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23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46" name="Google Shape;34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25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57" name="Google Shape;157;p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1397c45a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1397c45a9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71397c45a9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b93a8721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b93a87216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8b93a87216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b93a8721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8b93a87216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8b93a87216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b93a8721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b93a87216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8b93a87216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8b93a8721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8b93a87216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8b93a87216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8b93a8721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8b93a87216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8b93a87216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0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r>
              <a:rPr lang="en-US"/>
              <a:t>PHP web development 2019/2020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/>
          </a:p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Ajax</a:t>
            </a:r>
            <a:endParaRPr sz="7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1"/>
              <a:t>intro</a:t>
            </a:r>
            <a:endParaRPr sz="5000" b="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Milena Tomova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Vratsa Software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"/>
          <p:cNvSpPr txBox="1">
            <a:spLocks noGrp="1"/>
          </p:cNvSpPr>
          <p:nvPr>
            <p:ph type="body" idx="4294967295"/>
          </p:nvPr>
        </p:nvSpPr>
        <p:spPr>
          <a:xfrm>
            <a:off x="615275" y="1353875"/>
            <a:ext cx="11379900" cy="3705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read received  in json format data on the client side</a:t>
            </a:r>
            <a:endParaRPr sz="2300" b="1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50"/>
              <a:buFont typeface="Arial"/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/>
          </a:p>
        </p:txBody>
      </p:sp>
      <p:sp>
        <p:nvSpPr>
          <p:cNvPr id="224" name="Google Shape;224;p2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jQuery json functions</a:t>
            </a:r>
            <a:endParaRPr/>
          </a:p>
        </p:txBody>
      </p:sp>
      <p:sp>
        <p:nvSpPr>
          <p:cNvPr id="225" name="Google Shape;225;p2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26" name="Google Shape;226;p22"/>
          <p:cNvSpPr txBox="1">
            <a:spLocks noGrp="1"/>
          </p:cNvSpPr>
          <p:nvPr>
            <p:ph type="body" idx="1"/>
          </p:nvPr>
        </p:nvSpPr>
        <p:spPr>
          <a:xfrm>
            <a:off x="615300" y="1939500"/>
            <a:ext cx="10961400" cy="32535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rgbClr val="0C343D"/>
                </a:solidFill>
              </a:rPr>
              <a:t>let response = </a:t>
            </a:r>
            <a:r>
              <a:rPr lang="en-US" sz="2350">
                <a:solidFill>
                  <a:schemeClr val="lt1"/>
                </a:solidFill>
              </a:rPr>
              <a:t>{"name":"John","age":30,"city":"New York"};</a:t>
            </a:r>
            <a:endParaRPr sz="235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rgbClr val="0C343D"/>
                </a:solidFill>
              </a:rPr>
              <a:t>let parsedResponse = jQuery.</a:t>
            </a:r>
            <a:r>
              <a:rPr lang="en-US" sz="2400">
                <a:solidFill>
                  <a:srgbClr val="F2A818"/>
                </a:solidFill>
              </a:rPr>
              <a:t>parseJSON</a:t>
            </a:r>
            <a:r>
              <a:rPr lang="en-US" sz="2400" b="0">
                <a:solidFill>
                  <a:srgbClr val="0C343D"/>
                </a:solidFill>
              </a:rPr>
              <a:t>( </a:t>
            </a:r>
            <a:r>
              <a:rPr lang="en-US" sz="2400">
                <a:solidFill>
                  <a:schemeClr val="dk2"/>
                </a:solidFill>
              </a:rPr>
              <a:t>response</a:t>
            </a:r>
            <a:r>
              <a:rPr lang="en-US" sz="2400" b="0">
                <a:solidFill>
                  <a:srgbClr val="0C343D"/>
                </a:solidFill>
              </a:rPr>
              <a:t> );</a:t>
            </a:r>
            <a:endParaRPr sz="2400" b="0">
              <a:solidFill>
                <a:srgbClr val="0C343D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b="0">
              <a:solidFill>
                <a:srgbClr val="0C343D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rgbClr val="0C343D"/>
                </a:solidFill>
              </a:rPr>
              <a:t>if( parsedResponse.name === ‘John’) { </a:t>
            </a:r>
            <a:endParaRPr sz="2400" b="0">
              <a:solidFill>
                <a:srgbClr val="0C343D"/>
              </a:solidFill>
            </a:endParaRPr>
          </a:p>
          <a:p>
            <a:pPr marL="9144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rgbClr val="0C343D"/>
                </a:solidFill>
              </a:rPr>
              <a:t>alert( parsedResponse.name );</a:t>
            </a:r>
            <a:endParaRPr sz="2400" b="0">
              <a:solidFill>
                <a:srgbClr val="0C343D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rgbClr val="0C343D"/>
                </a:solidFill>
              </a:rPr>
              <a:t>}</a:t>
            </a:r>
            <a:endParaRPr sz="2400" b="0">
              <a:solidFill>
                <a:srgbClr val="0C343D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 b="0">
              <a:solidFill>
                <a:srgbClr val="0C343D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>
            <a:spLocks noGrp="1"/>
          </p:cNvSpPr>
          <p:nvPr>
            <p:ph type="body" idx="4294967295"/>
          </p:nvPr>
        </p:nvSpPr>
        <p:spPr>
          <a:xfrm>
            <a:off x="615275" y="1353875"/>
            <a:ext cx="11379900" cy="3705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send data in </a:t>
            </a:r>
            <a:r>
              <a:rPr lang="en-US" sz="23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json</a:t>
            </a:r>
            <a:r>
              <a:rPr lang="en-US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format from the client side to the server</a:t>
            </a:r>
            <a:endParaRPr sz="2300" b="1" i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 dirty="0"/>
          </a:p>
        </p:txBody>
      </p:sp>
      <p:sp>
        <p:nvSpPr>
          <p:cNvPr id="233" name="Google Shape;233;p2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jQuery json functions</a:t>
            </a:r>
            <a:endParaRPr/>
          </a:p>
        </p:txBody>
      </p:sp>
      <p:sp>
        <p:nvSpPr>
          <p:cNvPr id="234" name="Google Shape;234;p2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35" name="Google Shape;235;p23"/>
          <p:cNvSpPr txBox="1">
            <a:spLocks noGrp="1"/>
          </p:cNvSpPr>
          <p:nvPr>
            <p:ph type="body" idx="1"/>
          </p:nvPr>
        </p:nvSpPr>
        <p:spPr>
          <a:xfrm>
            <a:off x="615300" y="1939500"/>
            <a:ext cx="10961400" cy="1709308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 dirty="0">
                <a:solidFill>
                  <a:srgbClr val="0C343D"/>
                </a:solidFill>
              </a:rPr>
              <a:t>let </a:t>
            </a:r>
            <a:r>
              <a:rPr lang="en-US" sz="2400" b="0" dirty="0" err="1">
                <a:solidFill>
                  <a:srgbClr val="0C343D"/>
                </a:solidFill>
              </a:rPr>
              <a:t>personData</a:t>
            </a:r>
            <a:r>
              <a:rPr lang="en-US" sz="2400" b="0" dirty="0">
                <a:solidFill>
                  <a:srgbClr val="0C343D"/>
                </a:solidFill>
              </a:rPr>
              <a:t> = </a:t>
            </a:r>
            <a:r>
              <a:rPr lang="en-US" sz="2350" dirty="0" smtClean="0">
                <a:solidFill>
                  <a:schemeClr val="lt1"/>
                </a:solidFill>
              </a:rPr>
              <a:t>{ </a:t>
            </a:r>
            <a:r>
              <a:rPr lang="en-US" sz="2350" dirty="0" err="1" smtClean="0">
                <a:solidFill>
                  <a:schemeClr val="lt1"/>
                </a:solidFill>
              </a:rPr>
              <a:t>name</a:t>
            </a:r>
            <a:r>
              <a:rPr lang="en-US" sz="2350" dirty="0" err="1">
                <a:solidFill>
                  <a:schemeClr val="lt1"/>
                </a:solidFill>
              </a:rPr>
              <a:t>:"John</a:t>
            </a:r>
            <a:r>
              <a:rPr lang="en-US" sz="2350" dirty="0">
                <a:solidFill>
                  <a:schemeClr val="lt1"/>
                </a:solidFill>
              </a:rPr>
              <a:t>",</a:t>
            </a:r>
            <a:endParaRPr sz="2350" dirty="0">
              <a:solidFill>
                <a:schemeClr val="lt1"/>
              </a:solidFill>
            </a:endParaRPr>
          </a:p>
          <a:p>
            <a:pPr marL="274320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350" dirty="0">
                <a:solidFill>
                  <a:schemeClr val="lt1"/>
                </a:solidFill>
              </a:rPr>
              <a:t>age:30,</a:t>
            </a:r>
            <a:endParaRPr sz="2350" dirty="0">
              <a:solidFill>
                <a:schemeClr val="lt1"/>
              </a:solidFill>
            </a:endParaRPr>
          </a:p>
          <a:p>
            <a:pPr marL="274320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350" dirty="0" err="1">
                <a:solidFill>
                  <a:schemeClr val="lt1"/>
                </a:solidFill>
              </a:rPr>
              <a:t>city:"New</a:t>
            </a:r>
            <a:r>
              <a:rPr lang="en-US" sz="2350" dirty="0">
                <a:solidFill>
                  <a:schemeClr val="lt1"/>
                </a:solidFill>
              </a:rPr>
              <a:t> York"};</a:t>
            </a:r>
            <a:endParaRPr sz="235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lang="en-US" sz="2400" b="0" dirty="0" smtClean="0">
              <a:solidFill>
                <a:srgbClr val="0C343D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 b="0" dirty="0">
              <a:solidFill>
                <a:srgbClr val="0C343D"/>
              </a:solidFill>
            </a:endParaRPr>
          </a:p>
        </p:txBody>
      </p:sp>
      <p:sp>
        <p:nvSpPr>
          <p:cNvPr id="6" name="Google Shape;232;p23"/>
          <p:cNvSpPr txBox="1">
            <a:spLocks/>
          </p:cNvSpPr>
          <p:nvPr/>
        </p:nvSpPr>
        <p:spPr>
          <a:xfrm>
            <a:off x="583036" y="3915367"/>
            <a:ext cx="113799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15000"/>
              </a:lnSpc>
              <a:spcBef>
                <a:spcPts val="0"/>
              </a:spcBef>
              <a:buFont typeface="Noto Sans Symbols"/>
              <a:buNone/>
            </a:pPr>
            <a:r>
              <a:rPr lang="en-US" sz="2300" i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 the data as an object. It will be transformed as </a:t>
            </a:r>
            <a:r>
              <a:rPr lang="en-US" sz="2300" i="1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json</a:t>
            </a:r>
            <a:r>
              <a:rPr lang="en-US" sz="2300" i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via jQuery ajax functions.</a:t>
            </a:r>
            <a:endParaRPr lang="en-US" sz="2300" b="1" i="1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Aft>
                <a:spcPts val="600"/>
              </a:spcAft>
              <a:buFont typeface="Noto Sans Symbols"/>
              <a:buNone/>
            </a:pPr>
            <a:endParaRPr lang="en-US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 txBox="1">
            <a:spLocks noGrp="1"/>
          </p:cNvSpPr>
          <p:nvPr>
            <p:ph type="body" idx="1"/>
          </p:nvPr>
        </p:nvSpPr>
        <p:spPr>
          <a:xfrm>
            <a:off x="2065500" y="1121150"/>
            <a:ext cx="7587300" cy="28728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300" i="1">
                <a:latin typeface="Arial"/>
                <a:ea typeface="Arial"/>
                <a:cs typeface="Arial"/>
                <a:sym typeface="Arial"/>
              </a:rPr>
              <a:t>json</a:t>
            </a:r>
            <a:endParaRPr sz="2300" i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35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{"name":"John","age":30,"city":"New York"}</a:t>
            </a:r>
            <a:endParaRPr sz="2350" b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300" i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4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json vs. javaScript object</a:t>
            </a:r>
            <a:endParaRPr/>
          </a:p>
        </p:txBody>
      </p:sp>
      <p:sp>
        <p:nvSpPr>
          <p:cNvPr id="243" name="Google Shape;243;p2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44" name="Google Shape;244;p24"/>
          <p:cNvSpPr txBox="1">
            <a:spLocks noGrp="1"/>
          </p:cNvSpPr>
          <p:nvPr>
            <p:ph type="body" idx="4294967295"/>
          </p:nvPr>
        </p:nvSpPr>
        <p:spPr>
          <a:xfrm>
            <a:off x="2328925" y="2979475"/>
            <a:ext cx="4143900" cy="23622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0C343D"/>
                </a:solidFill>
              </a:rPr>
              <a:t>javaScript</a:t>
            </a:r>
            <a:r>
              <a:rPr lang="en-US" sz="2400" dirty="0">
                <a:solidFill>
                  <a:srgbClr val="0C343D"/>
                </a:solidFill>
              </a:rPr>
              <a:t> object</a:t>
            </a:r>
            <a:endParaRPr sz="2400" dirty="0">
              <a:solidFill>
                <a:srgbClr val="0C343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350" b="1" dirty="0" smtClean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lang="en-US" sz="2350" b="1" dirty="0" err="1" smtClean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2350" b="1" dirty="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:"John</a:t>
            </a:r>
            <a:r>
              <a:rPr lang="en-US" sz="2350" b="1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",</a:t>
            </a:r>
            <a:endParaRPr sz="2350" b="1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350" b="1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age:30,</a:t>
            </a:r>
            <a:endParaRPr sz="2350" b="1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350" b="1" dirty="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city:"New</a:t>
            </a:r>
            <a:r>
              <a:rPr lang="en-US" sz="2350" b="1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York" }</a:t>
            </a:r>
            <a:endParaRPr sz="2350" b="1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 dirty="0">
              <a:solidFill>
                <a:srgbClr val="0C343D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5"/>
          <p:cNvSpPr txBox="1"/>
          <p:nvPr/>
        </p:nvSpPr>
        <p:spPr>
          <a:xfrm>
            <a:off x="4529550" y="2221075"/>
            <a:ext cx="31329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Ajax</a:t>
            </a:r>
            <a:endParaRPr sz="48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ajax</a:t>
            </a:r>
            <a:endParaRPr/>
          </a:p>
        </p:txBody>
      </p:sp>
      <p:sp>
        <p:nvSpPr>
          <p:cNvPr id="258" name="Google Shape;258;p26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AJAX allows you to -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Read data from a web server - after the page has loaded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Update a web page without reloading the page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Send data to a web server - in the background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/>
          </a:p>
        </p:txBody>
      </p:sp>
      <p:sp>
        <p:nvSpPr>
          <p:cNvPr id="259" name="Google Shape;259;p2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ajax</a:t>
            </a:r>
            <a:endParaRPr/>
          </a:p>
        </p:txBody>
      </p:sp>
      <p:sp>
        <p:nvSpPr>
          <p:cNvPr id="260" name="Google Shape;260;p2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7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ajax</a:t>
            </a:r>
            <a:endParaRPr/>
          </a:p>
        </p:txBody>
      </p:sp>
      <p:sp>
        <p:nvSpPr>
          <p:cNvPr id="267" name="Google Shape;267;p27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AJAX =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synchronous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avaScript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nd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ML.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AJAX is not a programming language.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AJAX just uses a combination of:</a:t>
            </a:r>
            <a:endParaRPr sz="24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browser built-in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XMLHttpRequest object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(to request data from a web server)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 and HTML DOM (to display or use the data)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268" name="Google Shape;268;p2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ajax</a:t>
            </a:r>
            <a:endParaRPr/>
          </a:p>
        </p:txBody>
      </p:sp>
      <p:sp>
        <p:nvSpPr>
          <p:cNvPr id="269" name="Google Shape;269;p2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8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ajax</a:t>
            </a:r>
            <a:endParaRPr/>
          </a:p>
        </p:txBody>
      </p:sp>
      <p:sp>
        <p:nvSpPr>
          <p:cNvPr id="276" name="Google Shape;276;p28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</a:rPr>
              <a:t>How AJAX Works</a:t>
            </a:r>
            <a:endParaRPr sz="2200" b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An event occurs in a web page (the page is loaded, a button is clicked)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An XMLHttpRequest object is created by JavaScript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The XMLHttpRequest object sends a request to a web server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The server processes the request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The server sends a response back to the web page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The response is read by JavaScript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Proper action ( like page update ) is performed by JavaScript, 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F2A818"/>
                </a:solidFill>
              </a:rPr>
              <a:t>without reloading the current page</a:t>
            </a:r>
            <a:endParaRPr sz="2500" b="1">
              <a:solidFill>
                <a:srgbClr val="F2A818"/>
              </a:solidFill>
            </a:endParaRPr>
          </a:p>
          <a:p>
            <a:pPr marL="457200" lvl="0" indent="-3873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500"/>
              <a:buChar char="+"/>
            </a:pPr>
            <a:r>
              <a:rPr lang="en-US" sz="2500" b="1">
                <a:solidFill>
                  <a:srgbClr val="F2A818"/>
                </a:solidFill>
              </a:rPr>
              <a:t>better UX</a:t>
            </a:r>
            <a:endParaRPr sz="2500" b="1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277" name="Google Shape;277;p2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ajax</a:t>
            </a:r>
            <a:endParaRPr/>
          </a:p>
        </p:txBody>
      </p:sp>
      <p:sp>
        <p:nvSpPr>
          <p:cNvPr id="278" name="Google Shape;278;p2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9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ajax</a:t>
            </a:r>
            <a:endParaRPr/>
          </a:p>
        </p:txBody>
      </p:sp>
      <p:sp>
        <p:nvSpPr>
          <p:cNvPr id="285" name="Google Shape;285;p29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45720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lang="en-US" sz="3000" b="1" dirty="0" smtClean="0">
              <a:solidFill>
                <a:schemeClr val="dk1"/>
              </a:solidFill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lang="en-US" sz="3000" b="1" dirty="0">
              <a:solidFill>
                <a:schemeClr val="dk1"/>
              </a:solidFill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lang="en-US" sz="3000" b="1" dirty="0" smtClean="0">
              <a:solidFill>
                <a:schemeClr val="dk1"/>
              </a:solidFill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3000" b="1" dirty="0" err="1" smtClean="0">
                <a:solidFill>
                  <a:schemeClr val="dk1"/>
                </a:solidFill>
              </a:rPr>
              <a:t>jQuery.ajax</a:t>
            </a:r>
            <a:r>
              <a:rPr lang="en-US" sz="3000" b="1" dirty="0">
                <a:solidFill>
                  <a:schemeClr val="dk1"/>
                </a:solidFill>
              </a:rPr>
              <a:t>( </a:t>
            </a:r>
            <a:r>
              <a:rPr lang="en-US" sz="3000" b="1" dirty="0" err="1">
                <a:solidFill>
                  <a:schemeClr val="dk1"/>
                </a:solidFill>
              </a:rPr>
              <a:t>url</a:t>
            </a:r>
            <a:r>
              <a:rPr lang="en-US" sz="3000" b="1" dirty="0">
                <a:solidFill>
                  <a:schemeClr val="dk1"/>
                </a:solidFill>
              </a:rPr>
              <a:t> [, settings ] )</a:t>
            </a:r>
            <a:endParaRPr sz="30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3000" dirty="0">
              <a:solidFill>
                <a:schemeClr val="dk1"/>
              </a:solidFill>
            </a:endParaRPr>
          </a:p>
        </p:txBody>
      </p:sp>
      <p:sp>
        <p:nvSpPr>
          <p:cNvPr id="286" name="Google Shape;286;p2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ajax</a:t>
            </a:r>
            <a:endParaRPr/>
          </a:p>
        </p:txBody>
      </p:sp>
      <p:sp>
        <p:nvSpPr>
          <p:cNvPr id="287" name="Google Shape;287;p2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ajax GET </a:t>
            </a:r>
            <a:endParaRPr/>
          </a:p>
        </p:txBody>
      </p:sp>
      <p:sp>
        <p:nvSpPr>
          <p:cNvPr id="294" name="Google Shape;294;p3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95" name="Google Shape;295;p30"/>
          <p:cNvSpPr txBox="1">
            <a:spLocks noGrp="1"/>
          </p:cNvSpPr>
          <p:nvPr>
            <p:ph type="body" idx="1"/>
          </p:nvPr>
        </p:nvSpPr>
        <p:spPr>
          <a:xfrm>
            <a:off x="605008" y="1617785"/>
            <a:ext cx="10961400" cy="49149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US" sz="1800" dirty="0"/>
              <a:t>$('#search').on('click', function(e){</a:t>
            </a:r>
          </a:p>
          <a:p>
            <a:pPr marL="0" lvl="0" indent="0">
              <a:spcBef>
                <a:spcPts val="0"/>
              </a:spcBef>
            </a:pPr>
            <a:r>
              <a:rPr lang="en-US" sz="1800" dirty="0"/>
              <a:t>    </a:t>
            </a:r>
            <a:r>
              <a:rPr lang="en-US" sz="1800" dirty="0" err="1"/>
              <a:t>e.preventDefault</a:t>
            </a:r>
            <a:r>
              <a:rPr lang="en-US" sz="1800" dirty="0" smtClean="0"/>
              <a:t>();</a:t>
            </a:r>
            <a:endParaRPr lang="en-US" sz="1800" dirty="0"/>
          </a:p>
          <a:p>
            <a:pPr marL="0" lvl="0" indent="0">
              <a:spcBef>
                <a:spcPts val="0"/>
              </a:spcBef>
            </a:pPr>
            <a:r>
              <a:rPr lang="en-US" sz="1800" dirty="0"/>
              <a:t>    let </a:t>
            </a:r>
            <a:r>
              <a:rPr lang="en-US" sz="1800" dirty="0" err="1"/>
              <a:t>searchString</a:t>
            </a:r>
            <a:r>
              <a:rPr lang="en-US" sz="1800" dirty="0"/>
              <a:t> = $('input[name=search]').</a:t>
            </a:r>
            <a:r>
              <a:rPr lang="en-US" sz="1800" dirty="0" err="1"/>
              <a:t>val</a:t>
            </a:r>
            <a:r>
              <a:rPr lang="en-US" sz="1800" dirty="0" smtClean="0"/>
              <a:t>();    </a:t>
            </a:r>
            <a:endParaRPr lang="en-US" sz="1800" dirty="0"/>
          </a:p>
          <a:p>
            <a:pPr marL="0" lvl="0" indent="0">
              <a:spcBef>
                <a:spcPts val="0"/>
              </a:spcBef>
            </a:pPr>
            <a:r>
              <a:rPr lang="en-US" sz="1800" dirty="0"/>
              <a:t>    </a:t>
            </a:r>
            <a:r>
              <a:rPr lang="en-US" sz="1800" dirty="0">
                <a:solidFill>
                  <a:srgbClr val="FFC000"/>
                </a:solidFill>
              </a:rPr>
              <a:t>$.ajax</a:t>
            </a:r>
            <a:r>
              <a:rPr lang="en-US" sz="1800" dirty="0"/>
              <a:t>({</a:t>
            </a:r>
          </a:p>
          <a:p>
            <a:pPr marL="0" lvl="0" indent="0">
              <a:spcBef>
                <a:spcPts val="0"/>
              </a:spcBef>
            </a:pPr>
            <a:r>
              <a:rPr lang="en-US" sz="1800" dirty="0"/>
              <a:t>            </a:t>
            </a:r>
            <a:r>
              <a:rPr lang="en-US" sz="1800" dirty="0">
                <a:solidFill>
                  <a:srgbClr val="FFC000"/>
                </a:solidFill>
              </a:rPr>
              <a:t>url:</a:t>
            </a:r>
            <a:r>
              <a:rPr lang="en-US" sz="1800" dirty="0"/>
              <a:t> './</a:t>
            </a:r>
            <a:r>
              <a:rPr lang="en-US" sz="1800" dirty="0" err="1"/>
              <a:t>file.php</a:t>
            </a:r>
            <a:r>
              <a:rPr lang="en-US" sz="1800" dirty="0"/>
              <a:t>',</a:t>
            </a:r>
          </a:p>
          <a:p>
            <a:pPr marL="0" lvl="0" indent="0">
              <a:spcBef>
                <a:spcPts val="0"/>
              </a:spcBef>
            </a:pPr>
            <a:r>
              <a:rPr lang="en-US" sz="1800" dirty="0">
                <a:solidFill>
                  <a:srgbClr val="FFC000"/>
                </a:solidFill>
              </a:rPr>
              <a:t>            type: </a:t>
            </a:r>
            <a:r>
              <a:rPr lang="en-US" sz="1800" dirty="0"/>
              <a:t>'</a:t>
            </a:r>
            <a:r>
              <a:rPr lang="en-US" sz="1800" dirty="0">
                <a:solidFill>
                  <a:srgbClr val="FF0000"/>
                </a:solidFill>
              </a:rPr>
              <a:t>get</a:t>
            </a:r>
            <a:r>
              <a:rPr lang="en-US" sz="1800" dirty="0"/>
              <a:t>',</a:t>
            </a:r>
          </a:p>
          <a:p>
            <a:pPr marL="0" lvl="0" indent="0">
              <a:spcBef>
                <a:spcPts val="0"/>
              </a:spcBef>
            </a:pPr>
            <a:r>
              <a:rPr lang="en-US" sz="1800" dirty="0"/>
              <a:t>            </a:t>
            </a:r>
            <a:r>
              <a:rPr lang="en-US" sz="1800" dirty="0">
                <a:solidFill>
                  <a:srgbClr val="FFC000"/>
                </a:solidFill>
              </a:rPr>
              <a:t>data:</a:t>
            </a:r>
            <a:r>
              <a:rPr lang="en-US" sz="1800" dirty="0"/>
              <a:t> 'search=' + </a:t>
            </a:r>
            <a:r>
              <a:rPr lang="en-US" sz="1800" dirty="0" err="1"/>
              <a:t>searchString</a:t>
            </a:r>
            <a:r>
              <a:rPr lang="en-US" sz="1800" dirty="0"/>
              <a:t>,</a:t>
            </a:r>
          </a:p>
          <a:p>
            <a:pPr marL="0" lvl="0" indent="0">
              <a:spcBef>
                <a:spcPts val="0"/>
              </a:spcBef>
            </a:pPr>
            <a:r>
              <a:rPr lang="en-US" sz="1800" dirty="0"/>
              <a:t>            </a:t>
            </a:r>
            <a:r>
              <a:rPr lang="en-US" sz="1800" dirty="0" err="1">
                <a:solidFill>
                  <a:srgbClr val="FFC000"/>
                </a:solidFill>
              </a:rPr>
              <a:t>dataType</a:t>
            </a:r>
            <a:r>
              <a:rPr lang="en-US" sz="1800" dirty="0">
                <a:solidFill>
                  <a:srgbClr val="FFC000"/>
                </a:solidFill>
              </a:rPr>
              <a:t>:</a:t>
            </a:r>
            <a:r>
              <a:rPr lang="en-US" sz="1800" dirty="0"/>
              <a:t> '</a:t>
            </a:r>
            <a:r>
              <a:rPr lang="en-US" sz="1800" dirty="0" err="1"/>
              <a:t>json</a:t>
            </a:r>
            <a:r>
              <a:rPr lang="en-US" sz="1800" dirty="0"/>
              <a:t>',      </a:t>
            </a:r>
          </a:p>
          <a:p>
            <a:pPr marL="0" lvl="0" indent="0">
              <a:spcBef>
                <a:spcPts val="0"/>
              </a:spcBef>
            </a:pPr>
            <a:r>
              <a:rPr lang="en-US" sz="1800" dirty="0"/>
              <a:t>            </a:t>
            </a:r>
            <a:r>
              <a:rPr lang="en-US" sz="1800" dirty="0">
                <a:solidFill>
                  <a:srgbClr val="FFC000"/>
                </a:solidFill>
              </a:rPr>
              <a:t>success:</a:t>
            </a:r>
            <a:r>
              <a:rPr lang="en-US" sz="1800" dirty="0"/>
              <a:t> function( response ) {</a:t>
            </a:r>
          </a:p>
          <a:p>
            <a:pPr marL="0" lvl="0" indent="0">
              <a:spcBef>
                <a:spcPts val="0"/>
              </a:spcBef>
            </a:pPr>
            <a:r>
              <a:rPr lang="en-US" sz="1800" dirty="0"/>
              <a:t>              //console.log( response )</a:t>
            </a:r>
          </a:p>
          <a:p>
            <a:pPr marL="0" lvl="0" indent="0">
              <a:spcBef>
                <a:spcPts val="0"/>
              </a:spcBef>
            </a:pPr>
            <a:r>
              <a:rPr lang="en-US" sz="1800" dirty="0"/>
              <a:t>            },</a:t>
            </a:r>
          </a:p>
          <a:p>
            <a:pPr marL="0" lvl="0" indent="0">
              <a:spcBef>
                <a:spcPts val="0"/>
              </a:spcBef>
            </a:pPr>
            <a:r>
              <a:rPr lang="en-US" sz="1800" dirty="0"/>
              <a:t>            </a:t>
            </a:r>
            <a:r>
              <a:rPr lang="en-US" sz="1800" dirty="0">
                <a:solidFill>
                  <a:srgbClr val="FFC000"/>
                </a:solidFill>
              </a:rPr>
              <a:t>error:</a:t>
            </a:r>
            <a:r>
              <a:rPr lang="en-US" sz="1800" dirty="0"/>
              <a:t> function( </a:t>
            </a:r>
            <a:r>
              <a:rPr lang="en-US" sz="1800" dirty="0" err="1"/>
              <a:t>xhr</a:t>
            </a:r>
            <a:r>
              <a:rPr lang="en-US" sz="1800" dirty="0"/>
              <a:t>, </a:t>
            </a:r>
            <a:r>
              <a:rPr lang="en-US" sz="1800" dirty="0" err="1"/>
              <a:t>ajaxOptions</a:t>
            </a:r>
            <a:r>
              <a:rPr lang="en-US" sz="1800" dirty="0"/>
              <a:t>, </a:t>
            </a:r>
            <a:r>
              <a:rPr lang="en-US" sz="1800" dirty="0" err="1"/>
              <a:t>thrownError</a:t>
            </a:r>
            <a:r>
              <a:rPr lang="en-US" sz="1800" dirty="0"/>
              <a:t> ) {</a:t>
            </a:r>
          </a:p>
          <a:p>
            <a:pPr marL="0" lvl="0" indent="0">
              <a:spcBef>
                <a:spcPts val="0"/>
              </a:spcBef>
            </a:pPr>
            <a:r>
              <a:rPr lang="en-US" sz="1800" dirty="0"/>
              <a:t>             console.log( </a:t>
            </a:r>
            <a:r>
              <a:rPr lang="en-US" sz="1800" dirty="0" err="1"/>
              <a:t>thrownError</a:t>
            </a:r>
            <a:r>
              <a:rPr lang="en-US" sz="1800" dirty="0"/>
              <a:t> )             </a:t>
            </a:r>
          </a:p>
          <a:p>
            <a:pPr marL="0" lvl="0" indent="0">
              <a:spcBef>
                <a:spcPts val="0"/>
              </a:spcBef>
            </a:pPr>
            <a:r>
              <a:rPr lang="en-US" sz="1800" dirty="0"/>
              <a:t>           }</a:t>
            </a:r>
          </a:p>
          <a:p>
            <a:pPr marL="0" lvl="0" indent="0">
              <a:spcBef>
                <a:spcPts val="0"/>
              </a:spcBef>
            </a:pPr>
            <a:r>
              <a:rPr lang="en-US" sz="1800" dirty="0"/>
              <a:t>         }); </a:t>
            </a:r>
          </a:p>
          <a:p>
            <a:pPr marL="0" lvl="0" indent="0">
              <a:spcBef>
                <a:spcPts val="0"/>
              </a:spcBef>
            </a:pPr>
            <a:r>
              <a:rPr lang="en-US" sz="1800" dirty="0"/>
              <a:t>        });</a:t>
            </a:r>
            <a:endParaRPr sz="18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ajax </a:t>
            </a:r>
            <a:r>
              <a:rPr lang="en-US" dirty="0" smtClean="0"/>
              <a:t>POST</a:t>
            </a:r>
            <a:endParaRPr dirty="0"/>
          </a:p>
        </p:txBody>
      </p:sp>
      <p:sp>
        <p:nvSpPr>
          <p:cNvPr id="294" name="Google Shape;294;p3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95" name="Google Shape;295;p30"/>
          <p:cNvSpPr txBox="1">
            <a:spLocks noGrp="1"/>
          </p:cNvSpPr>
          <p:nvPr>
            <p:ph type="body" idx="1"/>
          </p:nvPr>
        </p:nvSpPr>
        <p:spPr>
          <a:xfrm>
            <a:off x="605008" y="1617785"/>
            <a:ext cx="10961400" cy="49149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US" sz="1800" dirty="0"/>
              <a:t>$('#login').on('click', function(e){</a:t>
            </a:r>
          </a:p>
          <a:p>
            <a:pPr marL="0" lvl="0" indent="0">
              <a:spcBef>
                <a:spcPts val="0"/>
              </a:spcBef>
            </a:pPr>
            <a:r>
              <a:rPr lang="en-US" sz="1800" dirty="0"/>
              <a:t>    </a:t>
            </a:r>
            <a:r>
              <a:rPr lang="en-US" sz="1800" dirty="0" err="1"/>
              <a:t>e.preventDefault</a:t>
            </a:r>
            <a:r>
              <a:rPr lang="en-US" sz="1800" dirty="0"/>
              <a:t>();</a:t>
            </a:r>
          </a:p>
          <a:p>
            <a:pPr marL="0" lvl="0" indent="0">
              <a:spcBef>
                <a:spcPts val="0"/>
              </a:spcBef>
            </a:pPr>
            <a:r>
              <a:rPr lang="en-US" sz="1800" dirty="0"/>
              <a:t>    let </a:t>
            </a:r>
            <a:r>
              <a:rPr lang="en-US" sz="1800" dirty="0" err="1"/>
              <a:t>userName</a:t>
            </a:r>
            <a:r>
              <a:rPr lang="en-US" sz="1800" dirty="0"/>
              <a:t> = $('input[name=username]').</a:t>
            </a:r>
            <a:r>
              <a:rPr lang="en-US" sz="1800" dirty="0" err="1"/>
              <a:t>val</a:t>
            </a:r>
            <a:r>
              <a:rPr lang="en-US" sz="1800" dirty="0"/>
              <a:t>(), </a:t>
            </a:r>
          </a:p>
          <a:p>
            <a:pPr marL="0" lvl="0" indent="0">
              <a:spcBef>
                <a:spcPts val="0"/>
              </a:spcBef>
            </a:pPr>
            <a:r>
              <a:rPr lang="en-US" sz="1800" dirty="0"/>
              <a:t>        password = $('input[name=password]').</a:t>
            </a:r>
            <a:r>
              <a:rPr lang="en-US" sz="1800" dirty="0" err="1"/>
              <a:t>val</a:t>
            </a:r>
            <a:r>
              <a:rPr lang="en-US" sz="1800" dirty="0"/>
              <a:t>();</a:t>
            </a:r>
          </a:p>
          <a:p>
            <a:pPr marL="0" lvl="0" indent="0">
              <a:spcBef>
                <a:spcPts val="0"/>
              </a:spcBef>
            </a:pPr>
            <a:r>
              <a:rPr lang="en-US" sz="1800" dirty="0"/>
              <a:t>      </a:t>
            </a:r>
          </a:p>
          <a:p>
            <a:pPr marL="0" lvl="0" indent="0">
              <a:spcBef>
                <a:spcPts val="0"/>
              </a:spcBef>
            </a:pPr>
            <a:r>
              <a:rPr lang="en-US" sz="1800" dirty="0"/>
              <a:t>        </a:t>
            </a:r>
            <a:r>
              <a:rPr lang="en-US" sz="1800" dirty="0">
                <a:solidFill>
                  <a:srgbClr val="FFC000"/>
                </a:solidFill>
              </a:rPr>
              <a:t>$.ajax</a:t>
            </a:r>
            <a:r>
              <a:rPr lang="en-US" sz="1800" dirty="0"/>
              <a:t>({</a:t>
            </a:r>
          </a:p>
          <a:p>
            <a:pPr marL="0" lvl="0" indent="0">
              <a:spcBef>
                <a:spcPts val="0"/>
              </a:spcBef>
            </a:pPr>
            <a:r>
              <a:rPr lang="en-US" sz="1800" dirty="0"/>
              <a:t>          </a:t>
            </a:r>
            <a:r>
              <a:rPr lang="en-US" sz="1800" dirty="0">
                <a:solidFill>
                  <a:srgbClr val="FFC000"/>
                </a:solidFill>
              </a:rPr>
              <a:t>url:</a:t>
            </a:r>
            <a:r>
              <a:rPr lang="en-US" sz="1800" dirty="0"/>
              <a:t> '</a:t>
            </a:r>
            <a:r>
              <a:rPr lang="en-US" sz="1800" dirty="0" err="1"/>
              <a:t>file.php</a:t>
            </a:r>
            <a:r>
              <a:rPr lang="en-US" sz="1800" dirty="0"/>
              <a:t>',</a:t>
            </a:r>
          </a:p>
          <a:p>
            <a:pPr marL="0" lvl="0" indent="0">
              <a:spcBef>
                <a:spcPts val="0"/>
              </a:spcBef>
            </a:pPr>
            <a:r>
              <a:rPr lang="en-US" sz="1800" dirty="0"/>
              <a:t>          </a:t>
            </a:r>
            <a:r>
              <a:rPr lang="en-US" sz="1800" dirty="0">
                <a:solidFill>
                  <a:srgbClr val="FFC000"/>
                </a:solidFill>
              </a:rPr>
              <a:t>type:</a:t>
            </a:r>
            <a:r>
              <a:rPr lang="en-US" sz="1800" dirty="0"/>
              <a:t> '</a:t>
            </a:r>
            <a:r>
              <a:rPr lang="en-US" sz="1800" dirty="0">
                <a:solidFill>
                  <a:srgbClr val="FF0000"/>
                </a:solidFill>
              </a:rPr>
              <a:t>post</a:t>
            </a:r>
            <a:r>
              <a:rPr lang="en-US" sz="1800" dirty="0"/>
              <a:t>',</a:t>
            </a:r>
          </a:p>
          <a:p>
            <a:pPr marL="0" lvl="0" indent="0">
              <a:spcBef>
                <a:spcPts val="0"/>
              </a:spcBef>
            </a:pPr>
            <a:r>
              <a:rPr lang="en-US" sz="1800" dirty="0"/>
              <a:t>          </a:t>
            </a:r>
            <a:r>
              <a:rPr lang="en-US" sz="1800" dirty="0">
                <a:solidFill>
                  <a:srgbClr val="FFC000"/>
                </a:solidFill>
              </a:rPr>
              <a:t>data:</a:t>
            </a:r>
            <a:r>
              <a:rPr lang="en-US" sz="1800" dirty="0"/>
              <a:t> 'username=' + </a:t>
            </a:r>
            <a:r>
              <a:rPr lang="en-US" sz="1800" dirty="0" err="1"/>
              <a:t>userName</a:t>
            </a:r>
            <a:r>
              <a:rPr lang="en-US" sz="1800" dirty="0"/>
              <a:t> + '&amp;password=' + password,</a:t>
            </a:r>
          </a:p>
          <a:p>
            <a:pPr marL="0" lvl="0" indent="0">
              <a:spcBef>
                <a:spcPts val="0"/>
              </a:spcBef>
            </a:pPr>
            <a:r>
              <a:rPr lang="en-US" sz="1800" dirty="0"/>
              <a:t>          </a:t>
            </a:r>
            <a:r>
              <a:rPr lang="en-US" sz="1800" dirty="0" err="1">
                <a:solidFill>
                  <a:srgbClr val="FFC000"/>
                </a:solidFill>
              </a:rPr>
              <a:t>dataType</a:t>
            </a:r>
            <a:r>
              <a:rPr lang="en-US" sz="1800" dirty="0">
                <a:solidFill>
                  <a:srgbClr val="FFC000"/>
                </a:solidFill>
              </a:rPr>
              <a:t>:</a:t>
            </a:r>
            <a:r>
              <a:rPr lang="en-US" sz="1800" dirty="0"/>
              <a:t> '</a:t>
            </a:r>
            <a:r>
              <a:rPr lang="en-US" sz="1800" dirty="0" err="1"/>
              <a:t>json</a:t>
            </a:r>
            <a:r>
              <a:rPr lang="en-US" sz="1800" dirty="0"/>
              <a:t>',      </a:t>
            </a:r>
          </a:p>
          <a:p>
            <a:pPr marL="0" lvl="0" indent="0">
              <a:spcBef>
                <a:spcPts val="0"/>
              </a:spcBef>
            </a:pPr>
            <a:r>
              <a:rPr lang="en-US" sz="1800" dirty="0"/>
              <a:t>          </a:t>
            </a:r>
            <a:r>
              <a:rPr lang="en-US" sz="1800" dirty="0">
                <a:solidFill>
                  <a:srgbClr val="FFC000"/>
                </a:solidFill>
              </a:rPr>
              <a:t>success:</a:t>
            </a:r>
            <a:r>
              <a:rPr lang="en-US" sz="1800" dirty="0"/>
              <a:t> function( response ) {</a:t>
            </a:r>
          </a:p>
          <a:p>
            <a:pPr marL="0" lvl="0" indent="0">
              <a:spcBef>
                <a:spcPts val="0"/>
              </a:spcBef>
            </a:pPr>
            <a:r>
              <a:rPr lang="en-US" sz="1800" dirty="0"/>
              <a:t>            //process response </a:t>
            </a:r>
          </a:p>
          <a:p>
            <a:pPr marL="0" lvl="0" indent="0">
              <a:spcBef>
                <a:spcPts val="0"/>
              </a:spcBef>
            </a:pPr>
            <a:r>
              <a:rPr lang="en-US" sz="1800" dirty="0"/>
              <a:t>          },</a:t>
            </a:r>
          </a:p>
          <a:p>
            <a:pPr marL="0" lvl="0" indent="0">
              <a:spcBef>
                <a:spcPts val="0"/>
              </a:spcBef>
            </a:pPr>
            <a:r>
              <a:rPr lang="en-US" sz="1800" dirty="0"/>
              <a:t>          </a:t>
            </a:r>
            <a:r>
              <a:rPr lang="en-US" sz="1800" dirty="0">
                <a:solidFill>
                  <a:srgbClr val="FFC000"/>
                </a:solidFill>
              </a:rPr>
              <a:t>error:</a:t>
            </a:r>
            <a:r>
              <a:rPr lang="en-US" sz="1800" dirty="0"/>
              <a:t> function(</a:t>
            </a:r>
            <a:r>
              <a:rPr lang="en-US" sz="1800" dirty="0" err="1"/>
              <a:t>xhr</a:t>
            </a:r>
            <a:r>
              <a:rPr lang="en-US" sz="1800" dirty="0"/>
              <a:t>, </a:t>
            </a:r>
            <a:r>
              <a:rPr lang="en-US" sz="1800" dirty="0" err="1"/>
              <a:t>ajaxOptions</a:t>
            </a:r>
            <a:r>
              <a:rPr lang="en-US" sz="1800" dirty="0"/>
              <a:t>, </a:t>
            </a:r>
            <a:r>
              <a:rPr lang="en-US" sz="1800" dirty="0" err="1"/>
              <a:t>thrownError</a:t>
            </a:r>
            <a:r>
              <a:rPr lang="en-US" sz="1800" dirty="0"/>
              <a:t>) {</a:t>
            </a:r>
          </a:p>
          <a:p>
            <a:pPr marL="0" lvl="0" indent="0">
              <a:spcBef>
                <a:spcPts val="0"/>
              </a:spcBef>
            </a:pPr>
            <a:r>
              <a:rPr lang="en-US" sz="1800" dirty="0"/>
              <a:t>              //process error</a:t>
            </a:r>
          </a:p>
          <a:p>
            <a:pPr marL="0" lvl="0" indent="0">
              <a:spcBef>
                <a:spcPts val="0"/>
              </a:spcBef>
            </a:pPr>
            <a:r>
              <a:rPr lang="en-US" sz="1800" dirty="0"/>
              <a:t>          }</a:t>
            </a:r>
          </a:p>
          <a:p>
            <a:pPr marL="0" lvl="0" indent="0">
              <a:spcBef>
                <a:spcPts val="0"/>
              </a:spcBef>
            </a:pPr>
            <a:r>
              <a:rPr lang="en-US" sz="1800" dirty="0"/>
              <a:t>      });</a:t>
            </a:r>
          </a:p>
          <a:p>
            <a:pPr marL="0" lvl="0" indent="0">
              <a:spcBef>
                <a:spcPts val="0"/>
              </a:spcBef>
            </a:pPr>
            <a:r>
              <a:rPr lang="en-US" sz="1800" dirty="0"/>
              <a:t>   })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823185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sz="1800"/>
              <a:t>JSON</a:t>
            </a:r>
            <a:endParaRPr sz="1800"/>
          </a:p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Ajax</a:t>
            </a:r>
            <a:endParaRPr sz="1800"/>
          </a:p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using Ajax with jQuery</a:t>
            </a:r>
            <a:endParaRPr sz="1800"/>
          </a:p>
        </p:txBody>
      </p:sp>
      <p:sp>
        <p:nvSpPr>
          <p:cNvPr id="152" name="Google Shape;152;p1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2"/>
          <p:cNvSpPr txBox="1"/>
          <p:nvPr/>
        </p:nvSpPr>
        <p:spPr>
          <a:xfrm>
            <a:off x="4327050" y="2338875"/>
            <a:ext cx="35379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Tasks</a:t>
            </a:r>
            <a:endParaRPr sz="30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3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Task 1</a:t>
            </a:r>
            <a:endParaRPr/>
          </a:p>
        </p:txBody>
      </p:sp>
      <p:sp>
        <p:nvSpPr>
          <p:cNvPr id="318" name="Google Shape;318;p33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1079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900"/>
              <a:buNone/>
            </a:pPr>
            <a:r>
              <a:rPr lang="en-US" sz="1900" dirty="0" smtClean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en-US" sz="1900" dirty="0" err="1" smtClean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Като</a:t>
            </a:r>
            <a:r>
              <a:rPr lang="en-US" sz="1900" dirty="0" smtClean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използвате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Ajax и БД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направете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търсачка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която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след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въвеждане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на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4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символа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в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полето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за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търсене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дава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предложения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за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вариантите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на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търсената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от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вас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дума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Вариантите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съдържат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в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себе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си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въведения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стринг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900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79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900"/>
              <a:buNone/>
            </a:pPr>
            <a:r>
              <a:rPr lang="en-US" sz="1900" dirty="0" smtClean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2. *</a:t>
            </a:r>
            <a:r>
              <a:rPr lang="en-US" sz="1900" dirty="0" err="1" smtClean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След</a:t>
            </a:r>
            <a:r>
              <a:rPr lang="en-US" sz="1900" dirty="0" smtClean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избор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на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дума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от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предлаганите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думи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или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натискане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на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бутона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за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търсене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без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да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е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избрана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дума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стринг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от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предложените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но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е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въведен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стринг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за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търсене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в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полето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, в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браузъра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се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отпечатват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всички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стрингове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съдържащи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търсения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стринг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избраната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дума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или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думи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от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предлаганите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без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да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се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презарежда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страницата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900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79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900"/>
              <a:buNone/>
            </a:pPr>
            <a:r>
              <a:rPr lang="en-US" sz="1900" dirty="0" smtClean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3. *</a:t>
            </a:r>
            <a:r>
              <a:rPr lang="en-US" sz="1900" dirty="0" err="1" smtClean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Направете</a:t>
            </a:r>
            <a:r>
              <a:rPr lang="en-US" sz="1900" dirty="0" smtClean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страниране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на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резултатите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Прелистването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на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резултатите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става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без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презареждане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на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страницата</a:t>
            </a:r>
            <a:endParaRPr sz="1900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rgbClr val="595959"/>
                </a:solidFill>
              </a:rPr>
              <a:t>Tip.</a:t>
            </a:r>
            <a:r>
              <a:rPr lang="en-US" sz="1800" dirty="0">
                <a:solidFill>
                  <a:srgbClr val="595959"/>
                </a:solidFill>
              </a:rPr>
              <a:t> </a:t>
            </a:r>
            <a:r>
              <a:rPr lang="en-US" sz="1800" dirty="0" err="1">
                <a:solidFill>
                  <a:srgbClr val="595959"/>
                </a:solidFill>
              </a:rPr>
              <a:t>Предлаганите</a:t>
            </a:r>
            <a:r>
              <a:rPr lang="en-US" sz="1800" dirty="0">
                <a:solidFill>
                  <a:srgbClr val="595959"/>
                </a:solidFill>
              </a:rPr>
              <a:t> </a:t>
            </a:r>
            <a:r>
              <a:rPr lang="en-US" sz="1800" dirty="0" err="1">
                <a:solidFill>
                  <a:srgbClr val="595959"/>
                </a:solidFill>
              </a:rPr>
              <a:t>стрингове</a:t>
            </a:r>
            <a:r>
              <a:rPr lang="en-US" sz="1800" dirty="0">
                <a:solidFill>
                  <a:srgbClr val="595959"/>
                </a:solidFill>
              </a:rPr>
              <a:t> </a:t>
            </a:r>
            <a:r>
              <a:rPr lang="en-US" sz="1800" dirty="0" err="1">
                <a:solidFill>
                  <a:srgbClr val="595959"/>
                </a:solidFill>
              </a:rPr>
              <a:t>са</a:t>
            </a:r>
            <a:r>
              <a:rPr lang="en-US" sz="1800" dirty="0">
                <a:solidFill>
                  <a:srgbClr val="595959"/>
                </a:solidFill>
              </a:rPr>
              <a:t> </a:t>
            </a:r>
            <a:r>
              <a:rPr lang="en-US" sz="1800" dirty="0" err="1">
                <a:solidFill>
                  <a:srgbClr val="595959"/>
                </a:solidFill>
              </a:rPr>
              <a:t>въведени</a:t>
            </a:r>
            <a:r>
              <a:rPr lang="en-US" sz="1800" dirty="0">
                <a:solidFill>
                  <a:srgbClr val="595959"/>
                </a:solidFill>
              </a:rPr>
              <a:t> в </a:t>
            </a:r>
            <a:r>
              <a:rPr lang="en-US" sz="1800" dirty="0" err="1">
                <a:solidFill>
                  <a:srgbClr val="595959"/>
                </a:solidFill>
              </a:rPr>
              <a:t>таблица</a:t>
            </a:r>
            <a:r>
              <a:rPr lang="en-US" sz="1800" dirty="0">
                <a:solidFill>
                  <a:srgbClr val="595959"/>
                </a:solidFill>
              </a:rPr>
              <a:t> в БД. </a:t>
            </a:r>
            <a:r>
              <a:rPr lang="en-US" sz="1800" dirty="0" err="1">
                <a:solidFill>
                  <a:srgbClr val="595959"/>
                </a:solidFill>
              </a:rPr>
              <a:t>Използвайте</a:t>
            </a:r>
            <a:r>
              <a:rPr lang="en-US" sz="1800" dirty="0">
                <a:solidFill>
                  <a:srgbClr val="595959"/>
                </a:solidFill>
              </a:rPr>
              <a:t> GET </a:t>
            </a:r>
            <a:r>
              <a:rPr lang="en-US" sz="1800" dirty="0" err="1">
                <a:solidFill>
                  <a:srgbClr val="595959"/>
                </a:solidFill>
              </a:rPr>
              <a:t>заявка</a:t>
            </a:r>
            <a:r>
              <a:rPr lang="en-US" sz="1800" dirty="0">
                <a:solidFill>
                  <a:srgbClr val="595959"/>
                </a:solidFill>
              </a:rPr>
              <a:t>.</a:t>
            </a:r>
            <a:endParaRPr sz="1800" dirty="0">
              <a:solidFill>
                <a:srgbClr val="595959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 dirty="0"/>
          </a:p>
        </p:txBody>
      </p:sp>
      <p:sp>
        <p:nvSpPr>
          <p:cNvPr id="319" name="Google Shape;319;p3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1</a:t>
            </a:r>
            <a:endParaRPr/>
          </a:p>
        </p:txBody>
      </p:sp>
      <p:sp>
        <p:nvSpPr>
          <p:cNvPr id="320" name="Google Shape;320;p3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4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Task 2</a:t>
            </a:r>
            <a:endParaRPr/>
          </a:p>
        </p:txBody>
      </p:sp>
      <p:sp>
        <p:nvSpPr>
          <p:cNvPr id="327" name="Google Shape;327;p34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1079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900"/>
              <a:buNone/>
            </a:pPr>
            <a:r>
              <a:rPr lang="bg-BG" sz="1900" smtClean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en-US" sz="1900" smtClean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Създайте</a:t>
            </a:r>
            <a:r>
              <a:rPr lang="en-US" sz="1900" dirty="0" smtClean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система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за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рейтинг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на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постове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Всеки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пост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има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бутон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за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харесване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При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натискане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на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бутона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за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харесване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той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се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превръща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в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бутон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за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нехаресване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До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бутона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има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число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което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отброява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харесванията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Всяко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натискане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на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Like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добавя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1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към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това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число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Всяко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натискане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на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Unlike,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отнема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1.</a:t>
            </a:r>
            <a:endParaRPr sz="1900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79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900"/>
              <a:buNone/>
            </a:pPr>
            <a:r>
              <a:rPr lang="bg-BG" sz="1900" dirty="0" smtClean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en-US" sz="1900" dirty="0" smtClean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n-US" sz="1900" dirty="0" err="1" smtClean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Направете</a:t>
            </a:r>
            <a:r>
              <a:rPr lang="en-US" sz="1900" dirty="0" smtClean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рейтинг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 smtClean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систем</a:t>
            </a:r>
            <a:r>
              <a:rPr lang="bg-BG" sz="1900" dirty="0" smtClean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а</a:t>
            </a:r>
            <a:r>
              <a:rPr lang="en-US" sz="1900" dirty="0" smtClean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в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която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потребителя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въвежда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или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избира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число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от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1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до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10. В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зависимост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от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натрупания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рейтинг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под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всеки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пост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за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изобразени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5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звезди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и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звездите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са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оцветени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в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цвят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в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зависимост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от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натрупания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рейтинг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Ако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рейтинга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е 0 -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звездите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нямат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цвят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Промяната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на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оцветяването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на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звездите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става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без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презареждане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на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страницата</a:t>
            </a:r>
            <a:r>
              <a:rPr lang="en-US" sz="1900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900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rgbClr val="595959"/>
                </a:solidFill>
              </a:rPr>
              <a:t>Tip.</a:t>
            </a:r>
            <a:r>
              <a:rPr lang="en-US" sz="1800" dirty="0">
                <a:solidFill>
                  <a:srgbClr val="595959"/>
                </a:solidFill>
              </a:rPr>
              <a:t> </a:t>
            </a:r>
            <a:r>
              <a:rPr lang="en-US" sz="1800" dirty="0" err="1">
                <a:solidFill>
                  <a:srgbClr val="595959"/>
                </a:solidFill>
              </a:rPr>
              <a:t>Рейтингът</a:t>
            </a:r>
            <a:r>
              <a:rPr lang="en-US" sz="1800" dirty="0">
                <a:solidFill>
                  <a:srgbClr val="595959"/>
                </a:solidFill>
              </a:rPr>
              <a:t> </a:t>
            </a:r>
            <a:r>
              <a:rPr lang="en-US" sz="1800" dirty="0" err="1">
                <a:solidFill>
                  <a:srgbClr val="595959"/>
                </a:solidFill>
              </a:rPr>
              <a:t>се</a:t>
            </a:r>
            <a:r>
              <a:rPr lang="en-US" sz="1800" dirty="0">
                <a:solidFill>
                  <a:srgbClr val="595959"/>
                </a:solidFill>
              </a:rPr>
              <a:t> </a:t>
            </a:r>
            <a:r>
              <a:rPr lang="en-US" sz="1800" dirty="0" err="1">
                <a:solidFill>
                  <a:srgbClr val="595959"/>
                </a:solidFill>
              </a:rPr>
              <a:t>записва</a:t>
            </a:r>
            <a:r>
              <a:rPr lang="en-US" sz="1800" dirty="0">
                <a:solidFill>
                  <a:srgbClr val="595959"/>
                </a:solidFill>
              </a:rPr>
              <a:t> в БД. </a:t>
            </a:r>
            <a:r>
              <a:rPr lang="en-US" sz="1800" dirty="0" err="1">
                <a:solidFill>
                  <a:srgbClr val="595959"/>
                </a:solidFill>
              </a:rPr>
              <a:t>Използвайте</a:t>
            </a:r>
            <a:r>
              <a:rPr lang="en-US" sz="1800" dirty="0">
                <a:solidFill>
                  <a:srgbClr val="595959"/>
                </a:solidFill>
              </a:rPr>
              <a:t> POST </a:t>
            </a:r>
            <a:r>
              <a:rPr lang="en-US" sz="1800" dirty="0" err="1">
                <a:solidFill>
                  <a:srgbClr val="595959"/>
                </a:solidFill>
              </a:rPr>
              <a:t>заявка</a:t>
            </a:r>
            <a:r>
              <a:rPr lang="en-US" sz="1800" dirty="0">
                <a:solidFill>
                  <a:srgbClr val="595959"/>
                </a:solidFill>
              </a:rPr>
              <a:t>.</a:t>
            </a:r>
            <a:endParaRPr sz="1800" dirty="0">
              <a:solidFill>
                <a:srgbClr val="595959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 dirty="0"/>
          </a:p>
        </p:txBody>
      </p:sp>
      <p:sp>
        <p:nvSpPr>
          <p:cNvPr id="328" name="Google Shape;328;p3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2</a:t>
            </a:r>
            <a:endParaRPr/>
          </a:p>
        </p:txBody>
      </p:sp>
      <p:sp>
        <p:nvSpPr>
          <p:cNvPr id="329" name="Google Shape;329;p3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7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www.fb.com/VratsaSoftware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49" name="Google Shape;349;p3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350" name="Google Shape;350;p37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7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7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/>
          <p:nvPr/>
        </p:nvSpPr>
        <p:spPr>
          <a:xfrm>
            <a:off x="4400225" y="2200100"/>
            <a:ext cx="3409200" cy="10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JSON</a:t>
            </a:r>
            <a:endParaRPr sz="48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JSON</a:t>
            </a:r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JSON</a:t>
            </a:r>
            <a:r>
              <a:rPr lang="en-US" sz="22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 (JavaScript Object Notation)</a:t>
            </a: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a lightweight data-interchange format. 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is easy for humans to read and write. 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is easy for machines to parse and generate.</a:t>
            </a:r>
            <a:endParaRPr sz="2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sz="23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450"/>
              <a:buFont typeface="Arial"/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/>
          </a:p>
        </p:txBody>
      </p:sp>
      <p:sp>
        <p:nvSpPr>
          <p:cNvPr id="167" name="Google Shape;167;p1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JSON</a:t>
            </a:r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JSON</a:t>
            </a:r>
            <a:endParaRPr/>
          </a:p>
        </p:txBody>
      </p:sp>
      <p:sp>
        <p:nvSpPr>
          <p:cNvPr id="175" name="Google Shape;175;p17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is commonly </a:t>
            </a:r>
            <a:r>
              <a:rPr lang="en-US" sz="2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used for</a:t>
            </a: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transmitting data in web applications -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sending some data from the server to the client, so it can be displayed on a web page, or vice versa</a:t>
            </a:r>
            <a:endParaRPr sz="4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sz="23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450"/>
              <a:buFont typeface="Arial"/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/>
          </a:p>
        </p:txBody>
      </p:sp>
      <p:sp>
        <p:nvSpPr>
          <p:cNvPr id="176" name="Google Shape;176;p1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JSON</a:t>
            </a:r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8"/>
          <p:cNvSpPr txBox="1">
            <a:spLocks noGrp="1"/>
          </p:cNvSpPr>
          <p:nvPr>
            <p:ph type="body" idx="4294967295"/>
          </p:nvPr>
        </p:nvSpPr>
        <p:spPr>
          <a:xfrm>
            <a:off x="615275" y="1353875"/>
            <a:ext cx="11379900" cy="3705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transform data in json format to send it from the server with </a:t>
            </a:r>
            <a:r>
              <a:rPr lang="en-US" sz="2300" b="1" i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json_encode()</a:t>
            </a:r>
            <a:endParaRPr sz="4100" b="1" i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sz="2300" b="1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450"/>
              <a:buFont typeface="Arial"/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/>
          </a:p>
        </p:txBody>
      </p:sp>
      <p:sp>
        <p:nvSpPr>
          <p:cNvPr id="184" name="Google Shape;184;p1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PHP json functions</a:t>
            </a:r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body" idx="1"/>
          </p:nvPr>
        </p:nvSpPr>
        <p:spPr>
          <a:xfrm>
            <a:off x="615300" y="1939500"/>
            <a:ext cx="10961400" cy="8826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$arr =</a:t>
            </a:r>
            <a:r>
              <a:rPr lang="en-US" sz="2350"/>
              <a:t> </a:t>
            </a:r>
            <a:r>
              <a:rPr lang="en-US" sz="2350" b="0">
                <a:solidFill>
                  <a:srgbClr val="000000"/>
                </a:solidFill>
              </a:rPr>
              <a:t>[ ‘name’ =&gt; </a:t>
            </a:r>
            <a:r>
              <a:rPr lang="en-US" sz="2350" b="0">
                <a:solidFill>
                  <a:srgbClr val="F2A818"/>
                </a:solidFill>
              </a:rPr>
              <a:t>"John", </a:t>
            </a:r>
            <a:r>
              <a:rPr lang="en-US" sz="2350" b="0">
                <a:solidFill>
                  <a:srgbClr val="000000"/>
                </a:solidFill>
              </a:rPr>
              <a:t>‘age’ =&gt; </a:t>
            </a:r>
            <a:r>
              <a:rPr lang="en-US" sz="2350" b="0">
                <a:solidFill>
                  <a:srgbClr val="F2A818"/>
                </a:solidFill>
              </a:rPr>
              <a:t>30, </a:t>
            </a:r>
            <a:r>
              <a:rPr lang="en-US" sz="2350" b="0">
                <a:solidFill>
                  <a:srgbClr val="000000"/>
                </a:solidFill>
              </a:rPr>
              <a:t>‘city’ =&gt; </a:t>
            </a:r>
            <a:r>
              <a:rPr lang="en-US" sz="2350" b="0">
                <a:solidFill>
                  <a:srgbClr val="F2A818"/>
                </a:solidFill>
              </a:rPr>
              <a:t>"New York" </a:t>
            </a:r>
            <a:r>
              <a:rPr lang="en-US" sz="2350" b="0">
                <a:solidFill>
                  <a:srgbClr val="000000"/>
                </a:solidFill>
              </a:rPr>
              <a:t>] </a:t>
            </a:r>
            <a:endParaRPr sz="2350" b="0"/>
          </a:p>
        </p:txBody>
      </p:sp>
      <p:sp>
        <p:nvSpPr>
          <p:cNvPr id="187" name="Google Shape;187;p18"/>
          <p:cNvSpPr txBox="1">
            <a:spLocks noGrp="1"/>
          </p:cNvSpPr>
          <p:nvPr>
            <p:ph type="body" idx="1"/>
          </p:nvPr>
        </p:nvSpPr>
        <p:spPr>
          <a:xfrm>
            <a:off x="615300" y="3102750"/>
            <a:ext cx="10961400" cy="18327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$json_arr =</a:t>
            </a:r>
            <a:r>
              <a:rPr lang="en-US" sz="2350"/>
              <a:t> </a:t>
            </a:r>
            <a:r>
              <a:rPr lang="en-US" sz="2350">
                <a:solidFill>
                  <a:srgbClr val="F2A818"/>
                </a:solidFill>
              </a:rPr>
              <a:t>json_encode</a:t>
            </a:r>
            <a:r>
              <a:rPr lang="en-US" sz="2350"/>
              <a:t>( $arr );</a:t>
            </a:r>
            <a:endParaRPr sz="235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35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350"/>
              <a:t>echo $arr; //</a:t>
            </a:r>
            <a:r>
              <a:rPr lang="en-US" sz="2350">
                <a:solidFill>
                  <a:schemeClr val="lt1"/>
                </a:solidFill>
              </a:rPr>
              <a:t>{"name":"John","age":30,"city":"New York"}</a:t>
            </a:r>
            <a:endParaRPr sz="23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 txBox="1">
            <a:spLocks noGrp="1"/>
          </p:cNvSpPr>
          <p:nvPr>
            <p:ph type="body" idx="4294967295"/>
          </p:nvPr>
        </p:nvSpPr>
        <p:spPr>
          <a:xfrm>
            <a:off x="615275" y="1353875"/>
            <a:ext cx="11379900" cy="3705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transform data from json format to read it on the server with </a:t>
            </a:r>
            <a:r>
              <a:rPr lang="en-US" sz="2300" b="1" i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json_decode()</a:t>
            </a:r>
            <a:endParaRPr sz="4100" b="1" i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sz="2300" b="1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450"/>
              <a:buFont typeface="Arial"/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/>
          </a:p>
        </p:txBody>
      </p:sp>
      <p:sp>
        <p:nvSpPr>
          <p:cNvPr id="194" name="Google Shape;194;p1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PHP json functions</a:t>
            </a:r>
            <a:endParaRPr/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96" name="Google Shape;196;p19"/>
          <p:cNvSpPr txBox="1">
            <a:spLocks noGrp="1"/>
          </p:cNvSpPr>
          <p:nvPr>
            <p:ph type="body" idx="1"/>
          </p:nvPr>
        </p:nvSpPr>
        <p:spPr>
          <a:xfrm>
            <a:off x="615300" y="1939500"/>
            <a:ext cx="10961400" cy="27978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rgbClr val="0C343D"/>
                </a:solidFill>
              </a:rPr>
              <a:t>&lt;?php</a:t>
            </a:r>
            <a:endParaRPr sz="2400" b="0">
              <a:solidFill>
                <a:srgbClr val="0C343D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rgbClr val="0C343D"/>
                </a:solidFill>
              </a:rPr>
              <a:t>$jsonobj = '{"Peter":35,"Ben":37,"Joe":43}';</a:t>
            </a:r>
            <a:endParaRPr sz="2400" b="0">
              <a:solidFill>
                <a:srgbClr val="0C343D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b="0">
              <a:solidFill>
                <a:srgbClr val="0C343D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rgbClr val="0C343D"/>
                </a:solidFill>
              </a:rPr>
              <a:t>var_dump(json_decode($jsonarr, </a:t>
            </a:r>
            <a:r>
              <a:rPr lang="en-US" sz="2400">
                <a:solidFill>
                  <a:schemeClr val="lt1"/>
                </a:solidFill>
              </a:rPr>
              <a:t>true</a:t>
            </a:r>
            <a:r>
              <a:rPr lang="en-US" sz="2400" b="0">
                <a:solidFill>
                  <a:srgbClr val="0C343D"/>
                </a:solidFill>
              </a:rPr>
              <a:t>));</a:t>
            </a:r>
            <a:endParaRPr sz="2400" b="0">
              <a:solidFill>
                <a:srgbClr val="0C343D"/>
              </a:solidFill>
            </a:endParaRPr>
          </a:p>
          <a:p>
            <a:pPr marL="411480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0C343D"/>
                </a:solidFill>
              </a:rPr>
              <a:t>//</a:t>
            </a:r>
            <a:r>
              <a:rPr lang="en-US" sz="1800" b="0">
                <a:solidFill>
                  <a:srgbClr val="F2A818"/>
                </a:solidFill>
              </a:rPr>
              <a:t>true as the 2nd parameter to receive an array</a:t>
            </a:r>
            <a:endParaRPr sz="1800" b="0">
              <a:solidFill>
                <a:srgbClr val="F2A818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0">
                <a:solidFill>
                  <a:srgbClr val="0C343D"/>
                </a:solidFill>
              </a:rPr>
              <a:t>?&gt;</a:t>
            </a:r>
            <a:endParaRPr sz="2400">
              <a:solidFill>
                <a:srgbClr val="0C343D"/>
              </a:solidFill>
            </a:endParaRPr>
          </a:p>
        </p:txBody>
      </p:sp>
      <p:sp>
        <p:nvSpPr>
          <p:cNvPr id="197" name="Google Shape;197;p19"/>
          <p:cNvSpPr txBox="1">
            <a:spLocks noGrp="1"/>
          </p:cNvSpPr>
          <p:nvPr>
            <p:ph type="body" idx="1"/>
          </p:nvPr>
        </p:nvSpPr>
        <p:spPr>
          <a:xfrm>
            <a:off x="615300" y="5411075"/>
            <a:ext cx="10961400" cy="7434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150">
                <a:solidFill>
                  <a:schemeClr val="dk1"/>
                </a:solidFill>
              </a:rPr>
              <a:t>array(3) { ["Peter"]=&gt; int(35) ["Ben"]=&gt; int(37) ["Joe"]=&gt; int(43) } </a:t>
            </a:r>
            <a:endParaRPr sz="21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"/>
          <p:cNvSpPr txBox="1">
            <a:spLocks noGrp="1"/>
          </p:cNvSpPr>
          <p:nvPr>
            <p:ph type="body" idx="4294967295"/>
          </p:nvPr>
        </p:nvSpPr>
        <p:spPr>
          <a:xfrm>
            <a:off x="615275" y="1353875"/>
            <a:ext cx="11379900" cy="3705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transform data in json format to send it from the server with </a:t>
            </a:r>
            <a:r>
              <a:rPr lang="en-US" sz="2300" b="1" i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json_encode()</a:t>
            </a:r>
            <a:endParaRPr sz="4100" b="1" i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sz="2300" b="1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450"/>
              <a:buFont typeface="Arial"/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/>
          </a:p>
        </p:txBody>
      </p:sp>
      <p:sp>
        <p:nvSpPr>
          <p:cNvPr id="204" name="Google Shape;204;p2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PHP json functions</a:t>
            </a:r>
            <a:endParaRPr/>
          </a:p>
        </p:txBody>
      </p:sp>
      <p:sp>
        <p:nvSpPr>
          <p:cNvPr id="205" name="Google Shape;205;p2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body" idx="1"/>
          </p:nvPr>
        </p:nvSpPr>
        <p:spPr>
          <a:xfrm>
            <a:off x="615300" y="1939500"/>
            <a:ext cx="10961400" cy="8826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$arr =</a:t>
            </a:r>
            <a:r>
              <a:rPr lang="en-US" sz="2350"/>
              <a:t> </a:t>
            </a:r>
            <a:r>
              <a:rPr lang="en-US" sz="2350" b="0">
                <a:solidFill>
                  <a:srgbClr val="000000"/>
                </a:solidFill>
              </a:rPr>
              <a:t>[ ‘name’ =&gt; </a:t>
            </a:r>
            <a:r>
              <a:rPr lang="en-US" sz="2350" b="0">
                <a:solidFill>
                  <a:srgbClr val="F2A818"/>
                </a:solidFill>
              </a:rPr>
              <a:t>"John", </a:t>
            </a:r>
            <a:r>
              <a:rPr lang="en-US" sz="2350" b="0">
                <a:solidFill>
                  <a:srgbClr val="000000"/>
                </a:solidFill>
              </a:rPr>
              <a:t>‘age’ =&gt; </a:t>
            </a:r>
            <a:r>
              <a:rPr lang="en-US" sz="2350" b="0">
                <a:solidFill>
                  <a:srgbClr val="F2A818"/>
                </a:solidFill>
              </a:rPr>
              <a:t>30, </a:t>
            </a:r>
            <a:r>
              <a:rPr lang="en-US" sz="2350" b="0">
                <a:solidFill>
                  <a:srgbClr val="000000"/>
                </a:solidFill>
              </a:rPr>
              <a:t>‘city’ =&gt; </a:t>
            </a:r>
            <a:r>
              <a:rPr lang="en-US" sz="2350" b="0">
                <a:solidFill>
                  <a:srgbClr val="F2A818"/>
                </a:solidFill>
              </a:rPr>
              <a:t>"New York" </a:t>
            </a:r>
            <a:r>
              <a:rPr lang="en-US" sz="2350" b="0">
                <a:solidFill>
                  <a:srgbClr val="000000"/>
                </a:solidFill>
              </a:rPr>
              <a:t>] </a:t>
            </a:r>
            <a:endParaRPr sz="2350" b="0"/>
          </a:p>
        </p:txBody>
      </p:sp>
      <p:sp>
        <p:nvSpPr>
          <p:cNvPr id="207" name="Google Shape;207;p20"/>
          <p:cNvSpPr txBox="1">
            <a:spLocks noGrp="1"/>
          </p:cNvSpPr>
          <p:nvPr>
            <p:ph type="body" idx="1"/>
          </p:nvPr>
        </p:nvSpPr>
        <p:spPr>
          <a:xfrm>
            <a:off x="615300" y="3102750"/>
            <a:ext cx="10961400" cy="18327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$json_arr =</a:t>
            </a:r>
            <a:r>
              <a:rPr lang="en-US" sz="2350"/>
              <a:t> </a:t>
            </a:r>
            <a:r>
              <a:rPr lang="en-US" sz="2350">
                <a:solidFill>
                  <a:srgbClr val="F2A818"/>
                </a:solidFill>
              </a:rPr>
              <a:t>json_encode</a:t>
            </a:r>
            <a:r>
              <a:rPr lang="en-US" sz="2350"/>
              <a:t>( $arr );</a:t>
            </a:r>
            <a:endParaRPr sz="235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35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350"/>
              <a:t>echo $arr; //</a:t>
            </a:r>
            <a:r>
              <a:rPr lang="en-US" sz="2350">
                <a:solidFill>
                  <a:schemeClr val="lt1"/>
                </a:solidFill>
              </a:rPr>
              <a:t>{"name":"John","age":30,"city":"New York"}</a:t>
            </a:r>
            <a:endParaRPr sz="23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1"/>
          <p:cNvSpPr txBox="1">
            <a:spLocks noGrp="1"/>
          </p:cNvSpPr>
          <p:nvPr>
            <p:ph type="body" idx="4294967295"/>
          </p:nvPr>
        </p:nvSpPr>
        <p:spPr>
          <a:xfrm>
            <a:off x="615275" y="1353875"/>
            <a:ext cx="11379900" cy="3705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transform data to json format to send it to the server </a:t>
            </a:r>
            <a:endParaRPr sz="2300" b="1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50"/>
              <a:buFont typeface="Arial"/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/>
          </a:p>
        </p:txBody>
      </p:sp>
      <p:sp>
        <p:nvSpPr>
          <p:cNvPr id="214" name="Google Shape;214;p2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PHP </a:t>
            </a:r>
            <a:r>
              <a:rPr lang="en-US" dirty="0" err="1" smtClean="0"/>
              <a:t>json</a:t>
            </a:r>
            <a:r>
              <a:rPr lang="en-US" dirty="0" smtClean="0"/>
              <a:t> </a:t>
            </a:r>
            <a:r>
              <a:rPr lang="en-US" dirty="0"/>
              <a:t>functions</a:t>
            </a:r>
            <a:endParaRPr dirty="0"/>
          </a:p>
        </p:txBody>
      </p:sp>
      <p:sp>
        <p:nvSpPr>
          <p:cNvPr id="215" name="Google Shape;215;p2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16" name="Google Shape;216;p21"/>
          <p:cNvSpPr txBox="1">
            <a:spLocks noGrp="1"/>
          </p:cNvSpPr>
          <p:nvPr>
            <p:ph type="body" idx="1"/>
          </p:nvPr>
        </p:nvSpPr>
        <p:spPr>
          <a:xfrm>
            <a:off x="615300" y="1939500"/>
            <a:ext cx="10961400" cy="27978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rgbClr val="0C343D"/>
                </a:solidFill>
              </a:rPr>
              <a:t>&lt;?php</a:t>
            </a:r>
            <a:endParaRPr sz="2400" b="0">
              <a:solidFill>
                <a:srgbClr val="0C343D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rgbClr val="0C343D"/>
                </a:solidFill>
              </a:rPr>
              <a:t>$jsonobj = '{"Peter":35,"Ben":37,"Joe":43}';</a:t>
            </a:r>
            <a:endParaRPr sz="2400" b="0">
              <a:solidFill>
                <a:srgbClr val="0C343D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b="0">
              <a:solidFill>
                <a:srgbClr val="0C343D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rgbClr val="0C343D"/>
                </a:solidFill>
              </a:rPr>
              <a:t>var_dump(json_decode($jsonarr, </a:t>
            </a:r>
            <a:r>
              <a:rPr lang="en-US" sz="2400">
                <a:solidFill>
                  <a:schemeClr val="lt1"/>
                </a:solidFill>
              </a:rPr>
              <a:t>true</a:t>
            </a:r>
            <a:r>
              <a:rPr lang="en-US" sz="2400" b="0">
                <a:solidFill>
                  <a:srgbClr val="0C343D"/>
                </a:solidFill>
              </a:rPr>
              <a:t>));</a:t>
            </a:r>
            <a:endParaRPr sz="2400" b="0">
              <a:solidFill>
                <a:srgbClr val="0C343D"/>
              </a:solidFill>
            </a:endParaRPr>
          </a:p>
          <a:p>
            <a:pPr marL="411480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0C343D"/>
                </a:solidFill>
              </a:rPr>
              <a:t>//</a:t>
            </a:r>
            <a:r>
              <a:rPr lang="en-US" sz="1800" b="0">
                <a:solidFill>
                  <a:srgbClr val="F2A818"/>
                </a:solidFill>
              </a:rPr>
              <a:t>true as the 2nd parameter to receive an array</a:t>
            </a:r>
            <a:endParaRPr sz="1800" b="0">
              <a:solidFill>
                <a:srgbClr val="F2A818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0">
                <a:solidFill>
                  <a:srgbClr val="0C343D"/>
                </a:solidFill>
              </a:rPr>
              <a:t>?&gt;</a:t>
            </a:r>
            <a:endParaRPr sz="2400">
              <a:solidFill>
                <a:srgbClr val="0C343D"/>
              </a:solidFill>
            </a:endParaRPr>
          </a:p>
        </p:txBody>
      </p:sp>
      <p:sp>
        <p:nvSpPr>
          <p:cNvPr id="217" name="Google Shape;217;p21"/>
          <p:cNvSpPr txBox="1">
            <a:spLocks noGrp="1"/>
          </p:cNvSpPr>
          <p:nvPr>
            <p:ph type="body" idx="1"/>
          </p:nvPr>
        </p:nvSpPr>
        <p:spPr>
          <a:xfrm>
            <a:off x="615300" y="5411075"/>
            <a:ext cx="10961400" cy="7434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150">
                <a:solidFill>
                  <a:schemeClr val="dk1"/>
                </a:solidFill>
              </a:rPr>
              <a:t>array(3) { ["Peter"]=&gt; int(35) ["Ben"]=&gt; int(37) ["Joe"]=&gt; int(43) } </a:t>
            </a:r>
            <a:endParaRPr sz="21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1338</Words>
  <Application>Microsoft Office PowerPoint</Application>
  <PresentationFormat>По избор</PresentationFormat>
  <Paragraphs>250</Paragraphs>
  <Slides>25</Slides>
  <Notes>25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25</vt:i4>
      </vt:variant>
    </vt:vector>
  </HeadingPairs>
  <TitlesOfParts>
    <vt:vector size="31" baseType="lpstr">
      <vt:lpstr>Arial</vt:lpstr>
      <vt:lpstr>Roboto</vt:lpstr>
      <vt:lpstr>Calibri</vt:lpstr>
      <vt:lpstr>Noto Sans Symbols</vt:lpstr>
      <vt:lpstr>Consolas</vt:lpstr>
      <vt:lpstr>1_SoftUni3_1</vt:lpstr>
      <vt:lpstr>Ajax  intro  </vt:lpstr>
      <vt:lpstr>Table of Contents</vt:lpstr>
      <vt:lpstr>Презентация на PowerPoint</vt:lpstr>
      <vt:lpstr>JSON</vt:lpstr>
      <vt:lpstr>JSON</vt:lpstr>
      <vt:lpstr>PHP json functions</vt:lpstr>
      <vt:lpstr>PHP json functions</vt:lpstr>
      <vt:lpstr>PHP json functions</vt:lpstr>
      <vt:lpstr>PHP json functions</vt:lpstr>
      <vt:lpstr>jQuery json functions</vt:lpstr>
      <vt:lpstr>jQuery json functions</vt:lpstr>
      <vt:lpstr>json vs. javaScript object</vt:lpstr>
      <vt:lpstr>Презентация на PowerPoint</vt:lpstr>
      <vt:lpstr>ajax</vt:lpstr>
      <vt:lpstr>ajax</vt:lpstr>
      <vt:lpstr>ajax</vt:lpstr>
      <vt:lpstr>ajax</vt:lpstr>
      <vt:lpstr>ajax GET </vt:lpstr>
      <vt:lpstr>ajax POST</vt:lpstr>
      <vt:lpstr>Презентация на PowerPoint</vt:lpstr>
      <vt:lpstr>Task 1</vt:lpstr>
      <vt:lpstr>Task 2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Ajax  intro</dc:title>
  <dc:creator>Milena</dc:creator>
  <cp:lastModifiedBy>Ariel</cp:lastModifiedBy>
  <cp:revision>7</cp:revision>
  <dcterms:modified xsi:type="dcterms:W3CDTF">2021-06-23T05:52:23Z</dcterms:modified>
</cp:coreProperties>
</file>